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4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neinfo.it/recupero-crediti-giudizial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1F37BB-9E4A-FB8D-FB30-D01B91436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1" y="2610678"/>
            <a:ext cx="8251643" cy="1496101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125"/>
              </a:spcAft>
            </a:pPr>
            <a:br>
              <a:rPr lang="it-I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t-IT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7C62B64-FC9C-016D-5C23-328552C592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Quando siamo chiamati ad occuparci del tema “recupero crediti” istintivamente ritornano a noi temini come, ingiunzione di pagamento o pignoramenti, che di per sé rappresentano solo alcuni atti di procedimenti di natura legale ben più complessi.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A0DACB7-9DA7-5CF2-3236-014D4E915210}"/>
              </a:ext>
            </a:extLst>
          </p:cNvPr>
          <p:cNvSpPr txBox="1"/>
          <p:nvPr/>
        </p:nvSpPr>
        <p:spPr>
          <a:xfrm>
            <a:off x="3094382" y="2989396"/>
            <a:ext cx="60032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cap="small" dirty="0">
                <a:solidFill>
                  <a:schemeClr val="tx1">
                    <a:lumMod val="8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Introduzione</a:t>
            </a:r>
            <a:endParaRPr lang="it-IT" sz="2400" cap="small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85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B426A-813D-2B49-A2BC-F8FFA6C54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577" y="2756452"/>
            <a:ext cx="8144135" cy="397565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125"/>
              </a:spcAft>
            </a:pPr>
            <a:endParaRPr lang="it-IT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344E3D-91B6-1673-4F8C-EE3FAAEFC3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In veste di Avvocato chiamato ad occuparmi di recupero credito, sia per credito personale che di azienda, mi sento obbligato a rendere al cliente ogni informazione di natura preliminare che possa restituire una cognizione di natura tecnica-legale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5BAB43A-A80B-CEAC-9B4F-B62E6D27F2C2}"/>
              </a:ext>
            </a:extLst>
          </p:cNvPr>
          <p:cNvSpPr txBox="1"/>
          <p:nvPr/>
        </p:nvSpPr>
        <p:spPr>
          <a:xfrm>
            <a:off x="1378226" y="2756452"/>
            <a:ext cx="77657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cap="small" dirty="0">
                <a:solidFill>
                  <a:schemeClr val="tx1">
                    <a:lumMod val="8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Avvocati quale ruolo nel recupero crediti giudiziale?</a:t>
            </a:r>
            <a:br>
              <a:rPr lang="it-IT" sz="2400" b="1" cap="small" dirty="0">
                <a:solidFill>
                  <a:schemeClr val="tx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t-IT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30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902BEF-1C90-59F5-CA85-5E40DDF8E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16695"/>
            <a:ext cx="7867330" cy="1390083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125"/>
              </a:spcAft>
            </a:pPr>
            <a:r>
              <a:rPr lang="it-IT" sz="2400" b="1" cap="small" dirty="0">
                <a:solidFill>
                  <a:schemeClr val="tx1">
                    <a:lumMod val="8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Recupero crediti commerciali e fase stragiudiziale</a:t>
            </a:r>
            <a:b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t-IT" sz="2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2A99722-1497-C6FE-7D4E-24849C6864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Prima di dar corso al </a:t>
            </a:r>
            <a:r>
              <a:rPr lang="it-IT" sz="2000" u="none" strike="noStrike" dirty="0">
                <a:effectLst/>
                <a:latin typeface="Calibri Light" panose="020F03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recupero crediti giudiziale</a:t>
            </a:r>
            <a:r>
              <a:rPr lang="it-IT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 il che vuol significare procedere subito con ogni mezzo processuale esecutivo e di garanzia o addirittura cautelare disponibile, ritengo sia utile far presente che esistono una serie di azioni di natura strettamente stragiudiziale che si possono compiere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894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4DBE91-208C-EF17-F161-00B86D827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Nel mondo delle aziende, solo le realtà più strutturate o particolarmente complesse possiedono al proprio interno degli esperti che gestiscono il recupero legale. Nella maggior parte dei casi l’azienda si affida a un Legale esterno di fiducia per gestire una serie di incombenze e casi, tra cui spesso rientrano le pratiche di recupero crediti.</a:t>
            </a:r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28E38616-6E34-FE5B-CEC6-82CE106FC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2475"/>
            <a:ext cx="9614617" cy="81128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125"/>
              </a:spcAft>
            </a:pPr>
            <a:b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88096C1-9785-6513-3B76-811C3B3811BC}"/>
              </a:ext>
            </a:extLst>
          </p:cNvPr>
          <p:cNvSpPr txBox="1"/>
          <p:nvPr/>
        </p:nvSpPr>
        <p:spPr>
          <a:xfrm>
            <a:off x="2822713" y="973450"/>
            <a:ext cx="65465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cap="small" dirty="0">
                <a:solidFill>
                  <a:schemeClr val="tx1">
                    <a:lumMod val="85000"/>
                  </a:schemeClr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Aziende e Avvocati nel recupero crediti</a:t>
            </a:r>
            <a:endParaRPr lang="it-IT" sz="2400" cap="small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85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636C6-F2AC-2EF7-6C1F-BC1A3535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007" y="686966"/>
            <a:ext cx="9613861" cy="1075573"/>
          </a:xfrm>
        </p:spPr>
        <p:txBody>
          <a:bodyPr>
            <a:normAutofit/>
          </a:bodyPr>
          <a:lstStyle/>
          <a:p>
            <a:endParaRPr lang="it-IT" b="1" dirty="0">
              <a:highlight>
                <a:srgbClr val="FFFF00"/>
              </a:highligh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1AFAAB-4F27-1BA3-94B1-4F0C51EB2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590" y="2363377"/>
            <a:ext cx="9613861" cy="3599316"/>
          </a:xfrm>
        </p:spPr>
        <p:txBody>
          <a:bodyPr/>
          <a:lstStyle/>
          <a:p>
            <a:r>
              <a:rPr lang="it-IT" sz="2400" b="1" dirty="0">
                <a:latin typeface="Calibri Light" panose="020F0302020204030204" pitchFamily="34" charset="0"/>
                <a:ea typeface="Calibri" panose="020F0502020204030204" pitchFamily="34" charset="0"/>
              </a:rPr>
              <a:t>I</a:t>
            </a:r>
            <a:r>
              <a:rPr lang="it-IT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 diritto alla detrazione dell'Iva oggetto di tempestiva variazione, indipendentemente dalla mancata insinuazione al passivo del credito e anche in assenza dell'accettazione del curatore.</a:t>
            </a:r>
            <a:br>
              <a:rPr lang="it-IT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</a:br>
            <a:r>
              <a:rPr lang="it-IT" b="1" kern="0" dirty="0">
                <a:latin typeface="Calibri Light" panose="020F0302020204030204" pitchFamily="34" charset="0"/>
                <a:ea typeface="Calibri" panose="020F0502020204030204" pitchFamily="34" charset="0"/>
              </a:rPr>
              <a:t>C</a:t>
            </a:r>
            <a:r>
              <a:rPr lang="it-IT" sz="2400" b="1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rediti che si ritengono automaticamente sussistenti “quando il credito sia di modesta entità. 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67BAF6-17D9-1D75-701B-EB56BB1E9891}"/>
              </a:ext>
            </a:extLst>
          </p:cNvPr>
          <p:cNvSpPr txBox="1"/>
          <p:nvPr/>
        </p:nvSpPr>
        <p:spPr>
          <a:xfrm>
            <a:off x="1311965" y="1060174"/>
            <a:ext cx="83223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cap="sm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Alcuni cenni del rapporto tra fiscalità e gestione del credito.</a:t>
            </a:r>
            <a:br>
              <a:rPr lang="it-IT" sz="24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t-IT" sz="2400" cap="small" dirty="0"/>
          </a:p>
        </p:txBody>
      </p:sp>
    </p:spTree>
    <p:extLst>
      <p:ext uri="{BB962C8B-B14F-4D97-AF65-F5344CB8AC3E}">
        <p14:creationId xmlns:p14="http://schemas.microsoft.com/office/powerpoint/2010/main" val="257049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B5565D-3313-6711-AE3F-322B100D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700" dirty="0"/>
              <a:t>AVVOCATO D’ AFFARI</a:t>
            </a:r>
            <a:br>
              <a:rPr lang="it-IT" sz="2700" dirty="0"/>
            </a:br>
            <a:r>
              <a:rPr lang="it-IT" sz="2700" dirty="0"/>
              <a:t>INNOVAZIONE TRADIZIONE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F8757C-C561-D222-BEF1-D4A3220A9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815401" cy="41169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1200" dirty="0"/>
          </a:p>
          <a:p>
            <a:r>
              <a:rPr lang="it-IT" sz="1200" dirty="0"/>
              <a:t>STUDIO</a:t>
            </a:r>
          </a:p>
          <a:p>
            <a:endParaRPr lang="it-IT" sz="1200" dirty="0"/>
          </a:p>
          <a:p>
            <a:r>
              <a:rPr lang="it-IT" sz="1200" dirty="0"/>
              <a:t>VIA GUIDO DA CASTELLO N. 2</a:t>
            </a:r>
          </a:p>
          <a:p>
            <a:endParaRPr lang="it-IT" sz="1200" dirty="0"/>
          </a:p>
          <a:p>
            <a:r>
              <a:rPr lang="it-IT" sz="1200" dirty="0"/>
              <a:t>42121 REGGIO EMILIA                                                               CONTATTI</a:t>
            </a:r>
          </a:p>
          <a:p>
            <a:pPr algn="ctr"/>
            <a:endParaRPr lang="it-IT" sz="1200" dirty="0"/>
          </a:p>
          <a:p>
            <a:pPr algn="ctr"/>
            <a:r>
              <a:rPr lang="it-IT" sz="1200" dirty="0"/>
              <a:t>0522 1752804</a:t>
            </a:r>
          </a:p>
          <a:p>
            <a:pPr algn="ctr"/>
            <a:endParaRPr lang="it-IT" sz="1200" dirty="0"/>
          </a:p>
          <a:p>
            <a:pPr algn="ctr"/>
            <a:r>
              <a:rPr lang="it-IT" sz="1200" dirty="0"/>
              <a:t>0522 706529</a:t>
            </a:r>
          </a:p>
          <a:p>
            <a:pPr algn="ctr"/>
            <a:endParaRPr lang="it-IT" sz="1200" dirty="0"/>
          </a:p>
          <a:p>
            <a:pPr algn="ctr"/>
            <a:r>
              <a:rPr lang="it-IT" sz="1200" dirty="0"/>
              <a:t>paola@paolaghielmi.it</a:t>
            </a:r>
          </a:p>
          <a:p>
            <a:pPr algn="ctr"/>
            <a:endParaRPr lang="it-IT" sz="1200" dirty="0"/>
          </a:p>
          <a:p>
            <a:pPr algn="ctr"/>
            <a:r>
              <a:rPr lang="it-IT" sz="1200" dirty="0"/>
              <a:t>avvocatosalerno@gmail.com</a:t>
            </a:r>
          </a:p>
        </p:txBody>
      </p:sp>
    </p:spTree>
    <p:extLst>
      <p:ext uri="{BB962C8B-B14F-4D97-AF65-F5344CB8AC3E}">
        <p14:creationId xmlns:p14="http://schemas.microsoft.com/office/powerpoint/2010/main" val="416761765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TM04033917[[fn=Berlino]]</Template>
  <TotalTime>0</TotalTime>
  <Words>297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 Light</vt:lpstr>
      <vt:lpstr>Times New Roman</vt:lpstr>
      <vt:lpstr>Trebuchet MS</vt:lpstr>
      <vt:lpstr>Berlino</vt:lpstr>
      <vt:lpstr> </vt:lpstr>
      <vt:lpstr>Presentazione standard di PowerPoint</vt:lpstr>
      <vt:lpstr>Recupero crediti commerciali e fase stragiudiziale </vt:lpstr>
      <vt:lpstr> </vt:lpstr>
      <vt:lpstr>Presentazione standard di PowerPoint</vt:lpstr>
      <vt:lpstr>AVVOCATO D’ AFFARI INNOVAZIONE TRADIZIONE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Quando siamo chiamati ad occuparci del tema “recupero crediti” istintivamente ritornano a noi temini come, ingiunzione di pagamento o pignoramenti, che di per sé rappresentano solo alcuni atti di procedimenti di natura legale ben più complessi. </dc:title>
  <dc:creator>computer</dc:creator>
  <cp:lastModifiedBy>Rosario</cp:lastModifiedBy>
  <cp:revision>19</cp:revision>
  <dcterms:created xsi:type="dcterms:W3CDTF">2024-01-14T18:59:38Z</dcterms:created>
  <dcterms:modified xsi:type="dcterms:W3CDTF">2024-02-06T11:15:35Z</dcterms:modified>
</cp:coreProperties>
</file>